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7"/>
  </p:notesMasterIdLst>
  <p:sldIdLst>
    <p:sldId id="262" r:id="rId2"/>
    <p:sldId id="364" r:id="rId3"/>
    <p:sldId id="367" r:id="rId4"/>
    <p:sldId id="375" r:id="rId5"/>
    <p:sldId id="373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D24"/>
    <a:srgbClr val="8F6824"/>
    <a:srgbClr val="034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68"/>
    <p:restoredTop sz="85957" autoAdjust="0"/>
  </p:normalViewPr>
  <p:slideViewPr>
    <p:cSldViewPr snapToGrid="0" snapToObjects="1">
      <p:cViewPr varScale="1">
        <p:scale>
          <a:sx n="85" d="100"/>
          <a:sy n="85" d="100"/>
        </p:scale>
        <p:origin x="176" y="4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344537-51AF-4FAD-A8CC-E23FE0773DA6}" type="datetimeFigureOut">
              <a:rPr lang="en-AU" smtClean="0"/>
              <a:t>28/8/2024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A2BE6-6917-49F2-864F-B72F4A9300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38821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68F8D-AF5D-493B-9D3F-28145FA33FDA}" type="slidenum">
              <a:rPr lang="en-AU" smtClean="0"/>
              <a:t>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85452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A2BE6-6917-49F2-864F-B72F4A930065}" type="slidenum">
              <a:rPr lang="en-AU" smtClean="0"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72988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800" b="1" dirty="0" err="1">
                <a:effectLst/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Newheat</a:t>
            </a:r>
            <a:r>
              <a:rPr lang="en-US" sz="1800" b="1" dirty="0">
                <a:effectLst/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LACTOSOL</a:t>
            </a:r>
            <a:r>
              <a:rPr lang="en-US" sz="1800" b="1" dirty="0">
                <a:effectLst/>
                <a:latin typeface="Helvetica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project</a:t>
            </a:r>
            <a:r>
              <a:rPr lang="en-US" sz="1800" b="0" dirty="0">
                <a:effectLst/>
                <a:latin typeface="Helvetica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0" dirty="0">
                <a:solidFill>
                  <a:srgbClr val="000000"/>
                </a:solidFill>
                <a:effectLst/>
                <a:latin typeface="Helvetica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demonstrates an industrial process that competitively reduces gas consumption using solar heat technology at the process level.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U</a:t>
            </a:r>
            <a:r>
              <a:rPr lang="en-US" sz="1800" dirty="0">
                <a:effectLst/>
                <a:latin typeface="Helvetica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ses solar heat to convert liquid whey, a by-product </a:t>
            </a:r>
            <a:r>
              <a:rPr lang="en-US" sz="1800" b="0" dirty="0">
                <a:effectLst/>
                <a:latin typeface="Helvetica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of cheesemaking, into whey powder. Solar thermal plant generates about 8,500 MWh, reducing the site’s gas consumption by 6% (11% for the drying tower and 30% for preheating needs) and CO2 emissions by 2,000 tons per year.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800" b="1" dirty="0">
                <a:effectLst/>
                <a:latin typeface="Helvetica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Fraunhofer ISE SolCoolDry project </a:t>
            </a:r>
            <a:r>
              <a:rPr lang="en-US" sz="1800" b="0" dirty="0">
                <a:effectLst/>
                <a:latin typeface="Helvetica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demonstrates the advantages of a replicable 100% solar-powered, off-grid food processing system. </a:t>
            </a:r>
            <a:r>
              <a:rPr lang="en-US" sz="1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Combines </a:t>
            </a:r>
            <a:r>
              <a:rPr lang="en-US" sz="1800" dirty="0">
                <a:solidFill>
                  <a:srgbClr val="000000"/>
                </a:solidFill>
                <a:effectLst/>
                <a:latin typeface="Helvetica" pitchFamily="2" charset="0"/>
                <a:ea typeface="Verdana" panose="020B0604030504040204" pitchFamily="34" charset="0"/>
                <a:cs typeface="Helvetica" pitchFamily="2" charset="0"/>
              </a:rPr>
              <a:t>the advantages of solar thermal and PV for two processes: ice production and food drying. Local fishermen and other farmers now have a 24-hour running solar drying system to dry produce and can locally produce ice for cooling fish and other produce</a:t>
            </a:r>
            <a:r>
              <a:rPr lang="en-US" sz="2800" dirty="0">
                <a:solidFill>
                  <a:srgbClr val="000000"/>
                </a:solidFill>
                <a:effectLst/>
                <a:latin typeface="Helvetica" pitchFamily="2" charset="0"/>
                <a:ea typeface="Verdana" panose="020B0604030504040204" pitchFamily="34" charset="0"/>
                <a:cs typeface="Helvetica" pitchFamily="2" charset="0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800" b="1" dirty="0">
                <a:solidFill>
                  <a:srgbClr val="000000"/>
                </a:solidFill>
                <a:effectLst/>
                <a:latin typeface="Helvetica" pitchFamily="2" charset="0"/>
                <a:ea typeface="Verdana" panose="020B0604030504040204" pitchFamily="34" charset="0"/>
                <a:cs typeface="Helvetica" pitchFamily="2" charset="0"/>
              </a:rPr>
              <a:t>ENGIE Heineken Seville installation </a:t>
            </a:r>
            <a:r>
              <a:rPr lang="en-US" sz="1800" b="0" dirty="0">
                <a:effectLst/>
                <a:latin typeface="Helvetica" pitchFamily="2" charset="0"/>
                <a:ea typeface="Times New Roman" panose="02020603050405020304" pitchFamily="18" charset="0"/>
              </a:rPr>
              <a:t>holds the title of largest solar thermal plant for industrial use in Europe and marks the first use of Concentrated Solar Power (CSP) technology in a factory. </a:t>
            </a:r>
            <a:r>
              <a:rPr lang="en-US" sz="1800" b="0" dirty="0">
                <a:solidFill>
                  <a:srgbClr val="222222"/>
                </a:solidFill>
                <a:effectLst/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222222"/>
                </a:solidFill>
                <a:effectLst/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nstalled thermal power of 30.38 MW and thermal storage of 68 MWh. </a:t>
            </a:r>
            <a:r>
              <a:rPr lang="en-US" sz="1800" b="0" dirty="0">
                <a:effectLst/>
                <a:latin typeface="Helvetica" pitchFamily="2" charset="0"/>
                <a:ea typeface="Times New Roman" panose="02020603050405020304" pitchFamily="18" charset="0"/>
              </a:rPr>
              <a:t>Reduces gas consumption by 60% and CO2</a:t>
            </a:r>
            <a:r>
              <a:rPr lang="en-US" sz="1800" dirty="0">
                <a:solidFill>
                  <a:srgbClr val="222222"/>
                </a:solidFill>
                <a:effectLst/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emissions reduction of 8,924 tons annually.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800" b="1" dirty="0">
                <a:solidFill>
                  <a:srgbClr val="222222"/>
                </a:solidFill>
                <a:effectLst/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SOLID project </a:t>
            </a:r>
            <a:r>
              <a:rPr lang="en-US" sz="1800" dirty="0">
                <a:solidFill>
                  <a:srgbClr val="222222"/>
                </a:solidFill>
                <a:effectLst/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uses </a:t>
            </a:r>
            <a:r>
              <a:rPr lang="en-US" sz="1800" b="0" dirty="0">
                <a:solidFill>
                  <a:srgbClr val="000000"/>
                </a:solidFill>
                <a:effectLst/>
                <a:latin typeface="Helvetica" pitchFamily="2" charset="0"/>
                <a:ea typeface="Verdana" panose="020B0604030504040204" pitchFamily="34" charset="0"/>
                <a:cs typeface="Arial" panose="020B0604020202020204" pitchFamily="34" charset="0"/>
              </a:rPr>
              <a:t>solar heat to produce up to 8 million aluminum cans daily at its Fairfield, California plant.</a:t>
            </a:r>
            <a:r>
              <a:rPr lang="en-US" sz="2800" b="0" dirty="0">
                <a:effectLst/>
              </a:rPr>
              <a:t> A </a:t>
            </a:r>
            <a:r>
              <a:rPr lang="en-US" sz="1800" dirty="0">
                <a:solidFill>
                  <a:srgbClr val="000000"/>
                </a:solidFill>
                <a:effectLst/>
                <a:latin typeface="Helvetica" pitchFamily="2" charset="0"/>
                <a:ea typeface="Verdana" panose="020B0604030504040204" pitchFamily="34" charset="0"/>
                <a:cs typeface="Arial" panose="020B0604020202020204" pitchFamily="34" charset="0"/>
              </a:rPr>
              <a:t>3,956 m² solar heat plant with a thermal capacity of 2.8 MW. </a:t>
            </a:r>
            <a:r>
              <a:rPr lang="en-US" sz="1800" dirty="0">
                <a:effectLst/>
                <a:latin typeface="Helvetica" pitchFamily="2" charset="0"/>
                <a:ea typeface="Times New Roman" panose="02020603050405020304" pitchFamily="18" charset="0"/>
              </a:rPr>
              <a:t>This is California's largest solar thermal facility and the second largest in the US. It is projected to save over 5,860 MWh (200,000 </a:t>
            </a:r>
            <a:r>
              <a:rPr lang="en-US" sz="1800" dirty="0" err="1">
                <a:effectLst/>
                <a:latin typeface="Helvetica" pitchFamily="2" charset="0"/>
                <a:ea typeface="Times New Roman" panose="02020603050405020304" pitchFamily="18" charset="0"/>
              </a:rPr>
              <a:t>therms</a:t>
            </a:r>
            <a:r>
              <a:rPr lang="en-US" sz="1800" dirty="0">
                <a:effectLst/>
                <a:latin typeface="Helvetica" pitchFamily="2" charset="0"/>
                <a:ea typeface="Times New Roman" panose="02020603050405020304" pitchFamily="18" charset="0"/>
              </a:rPr>
              <a:t>) of natural gas annually.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800" b="1" dirty="0">
                <a:effectLst/>
                <a:latin typeface="Helvetica" pitchFamily="2" charset="0"/>
                <a:ea typeface="Times New Roman" panose="02020603050405020304" pitchFamily="18" charset="0"/>
              </a:rPr>
              <a:t>Neyer Brainworks &amp; TWIGA Sun Fruits </a:t>
            </a:r>
            <a:r>
              <a:rPr lang="en-US" sz="1800" b="0" dirty="0">
                <a:effectLst/>
                <a:latin typeface="Helvetica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demonstrates an </a:t>
            </a:r>
            <a:r>
              <a:rPr lang="en-US" sz="1800" b="0" dirty="0">
                <a:solidFill>
                  <a:srgbClr val="000000"/>
                </a:solidFill>
                <a:effectLst/>
                <a:latin typeface="Helvetica" pitchFamily="2" charset="0"/>
                <a:ea typeface="Verdana" panose="020B0604030504040204" pitchFamily="34" charset="0"/>
                <a:cs typeface="Helvetica" pitchFamily="2" charset="0"/>
              </a:rPr>
              <a:t>integrated farm2fork system solution for a self-sufficient solar pineapple drying facility. </a:t>
            </a:r>
            <a:r>
              <a:rPr lang="en-US" sz="1800" b="0" dirty="0">
                <a:solidFill>
                  <a:srgbClr val="000000"/>
                </a:solidFill>
                <a:effectLst/>
                <a:latin typeface="Helvetica" pitchFamily="2" charset="0"/>
                <a:ea typeface="Verdana" panose="020B0604030504040204" pitchFamily="34" charset="0"/>
                <a:cs typeface="Times New Roman" panose="02020603050405020304" pitchFamily="18" charset="0"/>
              </a:rPr>
              <a:t>The h</a:t>
            </a:r>
            <a:r>
              <a:rPr lang="en-US" sz="1800" dirty="0">
                <a:solidFill>
                  <a:srgbClr val="000000"/>
                </a:solidFill>
                <a:effectLst/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olistic agriculture approach takes pineapples from the field to a 100% solar-processed product for international markets. 5-year payback is achieved by </a:t>
            </a:r>
            <a:r>
              <a:rPr lang="en-US" sz="1800" dirty="0">
                <a:solidFill>
                  <a:srgbClr val="404040"/>
                </a:solidFill>
                <a:effectLst/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combining solar heat (covering 80% of energy needs with photovoltaic (covering the remaining 20%). Uniquely focused on sustainability 1) Economic impact: local production and shortened </a:t>
            </a:r>
            <a:r>
              <a:rPr lang="en-US" sz="1800" dirty="0">
                <a:solidFill>
                  <a:srgbClr val="000000"/>
                </a:solidFill>
                <a:effectLst/>
                <a:latin typeface="Helvetica" pitchFamily="2" charset="0"/>
                <a:ea typeface="Verdana" panose="020B0604030504040204" pitchFamily="34" charset="0"/>
                <a:cs typeface="Helvetica" pitchFamily="2" charset="0"/>
              </a:rPr>
              <a:t>value chain from producers to consumers, 2) Social impact: high-quality jobs for women in rural regions, and 3) Ecological impact: 100% solar-powered operations</a:t>
            </a:r>
            <a:r>
              <a:rPr lang="en-US" sz="2800" dirty="0">
                <a:effectLst/>
              </a:rPr>
              <a:t> </a:t>
            </a:r>
            <a:endParaRPr lang="en-US" sz="18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800" dirty="0">
              <a:effectLst/>
              <a:latin typeface="Helvetica" pitchFamily="2" charset="0"/>
              <a:ea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800" b="0" dirty="0">
              <a:solidFill>
                <a:srgbClr val="222222"/>
              </a:solidFill>
              <a:effectLst/>
              <a:latin typeface="Helvetica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8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2800" b="0" dirty="0">
              <a:solidFill>
                <a:srgbClr val="000000"/>
              </a:solidFill>
              <a:effectLst/>
              <a:latin typeface="Helvetica" pitchFamily="2" charset="0"/>
              <a:ea typeface="Verdana" panose="020B0604030504040204" pitchFamily="34" charset="0"/>
              <a:cs typeface="Helvetica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800" dirty="0">
              <a:solidFill>
                <a:srgbClr val="000000"/>
              </a:solidFill>
              <a:effectLst/>
              <a:latin typeface="Helvetica" pitchFamily="2" charset="0"/>
              <a:ea typeface="Verdana" panose="020B0604030504040204" pitchFamily="34" charset="0"/>
              <a:cs typeface="Helvetica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A2BE6-6917-49F2-864F-B72F4A930065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19058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Receiving the award on behalf of Newheat: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b="1" dirty="0">
                <a:solidFill>
                  <a:srgbClr val="000000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François-Xavier Sarda</a:t>
            </a:r>
            <a:r>
              <a:rPr lang="en-AU" sz="1800" dirty="0">
                <a:solidFill>
                  <a:srgbClr val="000000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,</a:t>
            </a:r>
            <a:r>
              <a:rPr lang="en-AU" sz="1800" b="1" dirty="0">
                <a:solidFill>
                  <a:srgbClr val="000000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AU" sz="1800" dirty="0">
                <a:solidFill>
                  <a:srgbClr val="000000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Industry Key Account Manager,</a:t>
            </a:r>
            <a:r>
              <a:rPr lang="en-AU" sz="1800" dirty="0">
                <a:solidFill>
                  <a:srgbClr val="E32726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AU" sz="1800" b="1" dirty="0">
                <a:solidFill>
                  <a:srgbClr val="000000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Thomas Colin De </a:t>
            </a:r>
            <a:r>
              <a:rPr lang="en-AU" sz="1800" b="1" dirty="0" err="1">
                <a:solidFill>
                  <a:srgbClr val="000000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Verdière</a:t>
            </a:r>
            <a:r>
              <a:rPr lang="en-AU" sz="1800" dirty="0">
                <a:solidFill>
                  <a:srgbClr val="000000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, Control Engineer, and </a:t>
            </a:r>
            <a:r>
              <a:rPr lang="en-AU" sz="1800" b="1" dirty="0">
                <a:solidFill>
                  <a:srgbClr val="000000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Alexis </a:t>
            </a:r>
            <a:r>
              <a:rPr lang="en-AU" sz="1800" b="1" dirty="0" err="1">
                <a:solidFill>
                  <a:srgbClr val="000000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Gonnelle</a:t>
            </a:r>
            <a:r>
              <a:rPr lang="en-AU" sz="1800" dirty="0">
                <a:solidFill>
                  <a:srgbClr val="000000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, Principal Scientist</a:t>
            </a:r>
            <a:r>
              <a:rPr lang="en-US" dirty="0">
                <a:effectLst/>
              </a:rPr>
              <a:t> </a:t>
            </a:r>
            <a:endParaRPr lang="en-GB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Invite Newheat to the stage. While walking to stage ask for video to start.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dirty="0">
              <a:effectLst/>
              <a:ea typeface="Calibri" panose="020F050202020403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A2BE6-6917-49F2-864F-B72F4A930065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0214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08668-E1C2-084E-8AD4-4E17A8B0C113}" type="datetimeFigureOut">
              <a:rPr lang="en-US" smtClean="0"/>
              <a:t>8/28/24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F728-E0BF-094E-9F7E-B4CD62F41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6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08668-E1C2-084E-8AD4-4E17A8B0C113}" type="datetimeFigureOut">
              <a:rPr lang="en-US" smtClean="0"/>
              <a:t>8/28/24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F728-E0BF-094E-9F7E-B4CD62F41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714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08668-E1C2-084E-8AD4-4E17A8B0C113}" type="datetimeFigureOut">
              <a:rPr lang="en-US" smtClean="0"/>
              <a:t>8/28/24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F728-E0BF-094E-9F7E-B4CD62F41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006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6427711"/>
            <a:ext cx="9696000" cy="1782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7968000" y="6427711"/>
            <a:ext cx="1728000" cy="1782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7" name="TextBox 6"/>
          <p:cNvSpPr txBox="1"/>
          <p:nvPr userDrawn="1"/>
        </p:nvSpPr>
        <p:spPr>
          <a:xfrm>
            <a:off x="8082642" y="6427145"/>
            <a:ext cx="163285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err="1">
                <a:solidFill>
                  <a:schemeClr val="bg1"/>
                </a:solidFill>
              </a:rPr>
              <a:t>www.iea-shc.org</a:t>
            </a:r>
            <a:endParaRPr lang="en-AU" sz="1100" b="1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702" y="6053251"/>
            <a:ext cx="1471893" cy="577187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 lIns="0" tIns="0" rIns="0" bIns="0" anchor="t" anchorCtr="0"/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838200" y="6368145"/>
            <a:ext cx="2743200" cy="20925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C87A38-AD25-4D3F-B024-A11EBB34F565}" type="slidenum">
              <a:rPr lang="en-AU" sz="900" smtClean="0">
                <a:solidFill>
                  <a:schemeClr val="bg1"/>
                </a:solidFill>
              </a:rPr>
              <a:pPr/>
              <a:t>‹#›</a:t>
            </a:fld>
            <a:endParaRPr lang="en-AU" sz="9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375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08668-E1C2-084E-8AD4-4E17A8B0C113}" type="datetimeFigureOut">
              <a:rPr lang="en-US" smtClean="0"/>
              <a:t>8/28/24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F728-E0BF-094E-9F7E-B4CD62F41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411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08668-E1C2-084E-8AD4-4E17A8B0C113}" type="datetimeFigureOut">
              <a:rPr lang="en-US" smtClean="0"/>
              <a:t>8/28/24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F728-E0BF-094E-9F7E-B4CD62F41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517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08668-E1C2-084E-8AD4-4E17A8B0C113}" type="datetimeFigureOut">
              <a:rPr lang="en-US" smtClean="0"/>
              <a:t>8/28/24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F728-E0BF-094E-9F7E-B4CD62F41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997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08668-E1C2-084E-8AD4-4E17A8B0C113}" type="datetimeFigureOut">
              <a:rPr lang="en-US" smtClean="0"/>
              <a:t>8/28/24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F728-E0BF-094E-9F7E-B4CD62F41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295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08668-E1C2-084E-8AD4-4E17A8B0C113}" type="datetimeFigureOut">
              <a:rPr lang="en-US" smtClean="0"/>
              <a:t>8/28/24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F728-E0BF-094E-9F7E-B4CD62F41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80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08668-E1C2-084E-8AD4-4E17A8B0C113}" type="datetimeFigureOut">
              <a:rPr lang="en-US" smtClean="0"/>
              <a:t>8/28/24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F728-E0BF-094E-9F7E-B4CD62F41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117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08668-E1C2-084E-8AD4-4E17A8B0C113}" type="datetimeFigureOut">
              <a:rPr lang="en-US" smtClean="0"/>
              <a:t>8/28/24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F728-E0BF-094E-9F7E-B4CD62F41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92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08668-E1C2-084E-8AD4-4E17A8B0C113}" type="datetimeFigureOut">
              <a:rPr lang="en-US" smtClean="0"/>
              <a:t>8/28/24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F728-E0BF-094E-9F7E-B4CD62F41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376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08668-E1C2-084E-8AD4-4E17A8B0C113}" type="datetimeFigureOut">
              <a:rPr lang="en-US" smtClean="0"/>
              <a:t>8/28/24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6F728-E0BF-094E-9F7E-B4CD62F41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103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EF9FDD-98F1-814E-AF0D-22469C1CDDF7}"/>
              </a:ext>
            </a:extLst>
          </p:cNvPr>
          <p:cNvSpPr/>
          <p:nvPr/>
        </p:nvSpPr>
        <p:spPr>
          <a:xfrm>
            <a:off x="0" y="0"/>
            <a:ext cx="12192000" cy="2182368"/>
          </a:xfrm>
          <a:prstGeom prst="rect">
            <a:avLst/>
          </a:prstGeom>
          <a:solidFill>
            <a:srgbClr val="EF2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E209F8-535E-A249-BBF5-246096E5E56D}"/>
              </a:ext>
            </a:extLst>
          </p:cNvPr>
          <p:cNvSpPr/>
          <p:nvPr/>
        </p:nvSpPr>
        <p:spPr>
          <a:xfrm>
            <a:off x="0" y="2004133"/>
            <a:ext cx="10909919" cy="178235"/>
          </a:xfrm>
          <a:prstGeom prst="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DD2E3ED-7BE1-4245-8AF6-3B74C04191B8}"/>
              </a:ext>
            </a:extLst>
          </p:cNvPr>
          <p:cNvGrpSpPr/>
          <p:nvPr/>
        </p:nvGrpSpPr>
        <p:grpSpPr>
          <a:xfrm>
            <a:off x="1080000" y="565662"/>
            <a:ext cx="3132000" cy="2592387"/>
            <a:chOff x="0" y="0"/>
            <a:chExt cx="1656000" cy="1296000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2E9A2B73-9759-924E-95BA-A3FC7C73ADD1}"/>
                </a:ext>
              </a:extLst>
            </p:cNvPr>
            <p:cNvSpPr/>
            <p:nvPr userDrawn="1"/>
          </p:nvSpPr>
          <p:spPr>
            <a:xfrm>
              <a:off x="0" y="0"/>
              <a:ext cx="1656000" cy="129600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AU" dirty="0"/>
            </a:p>
          </p:txBody>
        </p:sp>
        <p:sp>
          <p:nvSpPr>
            <p:cNvPr id="10" name="Text Box 27">
              <a:extLst>
                <a:ext uri="{FF2B5EF4-FFF2-40B4-BE49-F238E27FC236}">
                  <a16:creationId xmlns:a16="http://schemas.microsoft.com/office/drawing/2014/main" id="{1C80B096-F444-2D4D-AA71-6EC07A7E1A9E}"/>
                </a:ext>
              </a:extLst>
            </p:cNvPr>
            <p:cNvSpPr txBox="1"/>
            <p:nvPr userDrawn="1"/>
          </p:nvSpPr>
          <p:spPr>
            <a:xfrm>
              <a:off x="86264" y="379562"/>
              <a:ext cx="1457865" cy="785004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ts val="1200"/>
                </a:lnSpc>
                <a:spcAft>
                  <a:spcPts val="800"/>
                </a:spcAft>
              </a:pPr>
              <a:endParaRPr lang="en-AU" sz="9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FE9016BD-8319-AF4C-8315-9D94DEE00F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393" y="840137"/>
            <a:ext cx="2648024" cy="138452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D30EB51-D46F-F847-AEAD-00DFD9BB817F}"/>
              </a:ext>
            </a:extLst>
          </p:cNvPr>
          <p:cNvSpPr/>
          <p:nvPr/>
        </p:nvSpPr>
        <p:spPr>
          <a:xfrm>
            <a:off x="0" y="5418000"/>
            <a:ext cx="12192000" cy="144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095B8D-1DF6-3E41-8325-1CE462B47D36}"/>
              </a:ext>
            </a:extLst>
          </p:cNvPr>
          <p:cNvSpPr/>
          <p:nvPr/>
        </p:nvSpPr>
        <p:spPr>
          <a:xfrm>
            <a:off x="-1" y="5417188"/>
            <a:ext cx="10909920" cy="1782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3CC602D-9137-BA4D-B369-987618111A6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5184"/>
            <a:ext cx="7290816" cy="44165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CDF5FC3-F893-0247-8987-EF913B867173}"/>
              </a:ext>
            </a:extLst>
          </p:cNvPr>
          <p:cNvSpPr txBox="1"/>
          <p:nvPr/>
        </p:nvSpPr>
        <p:spPr>
          <a:xfrm>
            <a:off x="7290816" y="6425184"/>
            <a:ext cx="4901184" cy="432816"/>
          </a:xfrm>
          <a:prstGeom prst="rect">
            <a:avLst/>
          </a:prstGeom>
          <a:solidFill>
            <a:srgbClr val="0344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46" y="2717901"/>
            <a:ext cx="9705698" cy="1854416"/>
          </a:xfrm>
          <a:noFill/>
        </p:spPr>
        <p:txBody>
          <a:bodyPr anchor="t">
            <a:normAutofit fontScale="90000"/>
          </a:bodyPr>
          <a:lstStyle/>
          <a:p>
            <a:pPr marL="12700" algn="l">
              <a:spcBef>
                <a:spcPts val="2400"/>
              </a:spcBef>
              <a:spcAft>
                <a:spcPts val="2400"/>
              </a:spcAft>
            </a:pPr>
            <a:r>
              <a:rPr lang="en-AU" sz="6700" dirty="0">
                <a:solidFill>
                  <a:srgbClr val="EF2D24"/>
                </a:solidFill>
              </a:rPr>
              <a:t>IEA SHC </a:t>
            </a:r>
            <a:br>
              <a:rPr lang="en-AU" sz="6700" dirty="0">
                <a:solidFill>
                  <a:srgbClr val="EF2D24"/>
                </a:solidFill>
              </a:rPr>
            </a:br>
            <a:r>
              <a:rPr lang="en-AU" sz="6700" dirty="0">
                <a:solidFill>
                  <a:srgbClr val="EF2D24"/>
                </a:solidFill>
              </a:rPr>
              <a:t>Solar Award 2024 </a:t>
            </a:r>
            <a:br>
              <a:rPr lang="en-AU" sz="2700" dirty="0">
                <a:solidFill>
                  <a:srgbClr val="EF2D24"/>
                </a:solidFill>
              </a:rPr>
            </a:br>
            <a:br>
              <a:rPr lang="en-AU" sz="2700" dirty="0">
                <a:solidFill>
                  <a:srgbClr val="EF2D24"/>
                </a:solidFill>
              </a:rPr>
            </a:br>
            <a:endParaRPr lang="en-AU" sz="4400" dirty="0">
              <a:solidFill>
                <a:srgbClr val="EF2D24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0386" y="5749907"/>
            <a:ext cx="9144000" cy="714657"/>
          </a:xfrm>
        </p:spPr>
        <p:txBody>
          <a:bodyPr>
            <a:normAutofit/>
          </a:bodyPr>
          <a:lstStyle/>
          <a:p>
            <a:pPr marL="12700" algn="l"/>
            <a:br>
              <a:rPr lang="en-AU" sz="1800" dirty="0"/>
            </a:br>
            <a:endParaRPr lang="en-AU" sz="1800" dirty="0"/>
          </a:p>
        </p:txBody>
      </p:sp>
    </p:spTree>
    <p:extLst>
      <p:ext uri="{BB962C8B-B14F-4D97-AF65-F5344CB8AC3E}">
        <p14:creationId xmlns:p14="http://schemas.microsoft.com/office/powerpoint/2010/main" val="3587913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282C7-86F4-774A-9442-DB496D5D7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IEA SHC Solar Award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DAF149-A6D8-3E4E-8A46-7362CDD0D395}"/>
              </a:ext>
            </a:extLst>
          </p:cNvPr>
          <p:cNvSpPr/>
          <p:nvPr/>
        </p:nvSpPr>
        <p:spPr>
          <a:xfrm>
            <a:off x="838200" y="1503522"/>
            <a:ext cx="625214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IEA SHC Solar Award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AU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recognizes outstanding contributions and 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leadership or achievements in </a:t>
            </a:r>
            <a:r>
              <a:rPr lang="en-AU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field of solar heating and cooling.</a:t>
            </a:r>
            <a:endParaRPr lang="en-AU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Open Sans" panose="020B0606030504020204" pitchFamily="34" charset="0"/>
              </a:rPr>
              <a:t>This year’s award recognizes a </a:t>
            </a:r>
            <a:r>
              <a:rPr lang="en-US" sz="2800" b="1" i="0" dirty="0">
                <a:effectLst/>
                <a:latin typeface="Open Sans" panose="020B0606030504020204" pitchFamily="34" charset="0"/>
              </a:rPr>
              <a:t>project that reduces costs and emissions by incorporating solar thermal technologies in an industrial process.</a:t>
            </a:r>
            <a:endParaRPr lang="en-US" sz="2800" dirty="0">
              <a:latin typeface="Open Sans" panose="020B060603050402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Picture 12" descr="A close-up of a trophy&#10;&#10;Description automatically generated">
            <a:extLst>
              <a:ext uri="{FF2B5EF4-FFF2-40B4-BE49-F238E27FC236}">
                <a16:creationId xmlns:a16="http://schemas.microsoft.com/office/drawing/2014/main" id="{2AB15D5A-9FE9-D973-A87F-4BB39C146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0800" y="0"/>
            <a:ext cx="3851200" cy="58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02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282C7-86F4-774A-9442-DB496D5D7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Shortlisted Nominations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DAF149-A6D8-3E4E-8A46-7362CDD0D395}"/>
              </a:ext>
            </a:extLst>
          </p:cNvPr>
          <p:cNvSpPr/>
          <p:nvPr/>
        </p:nvSpPr>
        <p:spPr>
          <a:xfrm>
            <a:off x="838201" y="3376486"/>
            <a:ext cx="10515599" cy="750974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endParaRPr lang="en-US" sz="2800" b="0" i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indent="-342900">
              <a:buFont typeface="Apple SD Gothic Neo Bold" panose="02000300000000000000" pitchFamily="2" charset="-127"/>
              <a:buChar char="☆"/>
            </a:pPr>
            <a:r>
              <a:rPr lang="en-US" sz="2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France</a:t>
            </a:r>
          </a:p>
          <a:p>
            <a:pPr marL="914400"/>
            <a:endParaRPr lang="en-US" sz="2800" b="0" i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indent="-342900">
              <a:buFont typeface="Apple SD Gothic Neo Bold" panose="02000300000000000000" pitchFamily="2" charset="-127"/>
              <a:buChar char="☆"/>
            </a:pPr>
            <a:r>
              <a:rPr lang="en-US" sz="2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Kenya</a:t>
            </a:r>
          </a:p>
          <a:p>
            <a:pPr marL="914400"/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indent="-342900">
              <a:buFont typeface="Apple SD Gothic Neo Bold" panose="02000300000000000000" pitchFamily="2" charset="-127"/>
              <a:buChar char="☆"/>
            </a:pPr>
            <a:r>
              <a:rPr lang="en-US" sz="2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Spain</a:t>
            </a:r>
          </a:p>
          <a:p>
            <a:pPr marL="1257300" indent="-342900">
              <a:buFont typeface="Apple SD Gothic Neo Bold" panose="02000300000000000000" pitchFamily="2" charset="-127"/>
              <a:buChar char="☆"/>
            </a:pPr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0"/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0"/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indent="-342900">
              <a:buFont typeface="Apple SD Gothic Neo Bold" panose="02000300000000000000" pitchFamily="2" charset="-127"/>
              <a:buChar char="☆"/>
            </a:pPr>
            <a:endParaRPr lang="en-US" sz="2800" b="0" i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indent="-342900">
              <a:buFont typeface="Apple SD Gothic Neo Bold" panose="02000300000000000000" pitchFamily="2" charset="-127"/>
              <a:buChar char="☆"/>
            </a:pPr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indent="-342900">
              <a:buFont typeface="Apple SD Gothic Neo Bold" panose="02000300000000000000" pitchFamily="2" charset="-127"/>
              <a:buChar char="☆"/>
            </a:pPr>
            <a:endParaRPr lang="en-US" sz="2800" b="0" i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indent="-342900">
              <a:buFont typeface="Apple SD Gothic Neo Bold" panose="02000300000000000000" pitchFamily="2" charset="-127"/>
              <a:buChar char="☆"/>
            </a:pPr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indent="-342900">
              <a:buFont typeface="Apple SD Gothic Neo Bold" panose="02000300000000000000" pitchFamily="2" charset="-127"/>
              <a:buChar char="☆"/>
            </a:pPr>
            <a:endParaRPr lang="en-US" sz="2800" b="0" i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indent="-342900">
              <a:buFont typeface="Apple SD Gothic Neo Bold" panose="02000300000000000000" pitchFamily="2" charset="-127"/>
              <a:buChar char="☆"/>
            </a:pPr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indent="-342900">
              <a:buFont typeface="Apple SD Gothic Neo Bold" panose="02000300000000000000" pitchFamily="2" charset="-127"/>
              <a:buChar char="☆"/>
            </a:pPr>
            <a:endParaRPr lang="en-US" sz="2800" b="0" i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0"/>
            <a:endParaRPr lang="en-US" sz="2800" b="0" i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0"/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indent="-342900">
              <a:buFont typeface="Apple SD Gothic Neo Bold" panose="02000300000000000000" pitchFamily="2" charset="-127"/>
              <a:buChar char="☆"/>
            </a:pPr>
            <a:r>
              <a:rPr lang="en-US" sz="2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Uganda</a:t>
            </a:r>
          </a:p>
          <a:p>
            <a:pPr marL="914400"/>
            <a:endParaRPr lang="en-US" sz="2800" b="0" i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57300" indent="-342900">
              <a:buFont typeface="Apple SD Gothic Neo Bold" panose="02000300000000000000" pitchFamily="2" charset="-127"/>
              <a:buChar char="☆"/>
            </a:pPr>
            <a:r>
              <a:rPr lang="en-US" sz="2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United States</a:t>
            </a: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AF012E-D1F0-8509-95F8-78832B95AEA0}"/>
              </a:ext>
            </a:extLst>
          </p:cNvPr>
          <p:cNvSpPr txBox="1"/>
          <p:nvPr/>
        </p:nvSpPr>
        <p:spPr>
          <a:xfrm>
            <a:off x="838199" y="1560604"/>
            <a:ext cx="1035070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Five projects were shortlisted.</a:t>
            </a:r>
          </a:p>
          <a:p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sz="2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en-US" sz="28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 recipient of the 2024 Solar Award will be one of our five finalist projects from…</a:t>
            </a:r>
          </a:p>
        </p:txBody>
      </p:sp>
    </p:spTree>
    <p:extLst>
      <p:ext uri="{BB962C8B-B14F-4D97-AF65-F5344CB8AC3E}">
        <p14:creationId xmlns:p14="http://schemas.microsoft.com/office/powerpoint/2010/main" val="1046023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64BB9B-F73D-6BF5-BAC7-7EDEB7C3C9A2}"/>
              </a:ext>
            </a:extLst>
          </p:cNvPr>
          <p:cNvSpPr txBox="1"/>
          <p:nvPr/>
        </p:nvSpPr>
        <p:spPr>
          <a:xfrm>
            <a:off x="3932751" y="2428643"/>
            <a:ext cx="4327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600"/>
              </a:spcBef>
              <a:spcAft>
                <a:spcPts val="600"/>
              </a:spcAft>
            </a:pPr>
            <a:r>
              <a:rPr lang="en-US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SolCoolDry project</a:t>
            </a:r>
            <a:r>
              <a:rPr lang="en-US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food processing  </a:t>
            </a:r>
            <a:r>
              <a:rPr lang="en-US" i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Mwazaro, Kenya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BEB2CD-8D2C-2640-E87B-4B5960CEBE49}"/>
              </a:ext>
            </a:extLst>
          </p:cNvPr>
          <p:cNvSpPr txBox="1">
            <a:spLocks noChangeAspect="1"/>
          </p:cNvSpPr>
          <p:nvPr/>
        </p:nvSpPr>
        <p:spPr>
          <a:xfrm>
            <a:off x="-11812" y="2384026"/>
            <a:ext cx="3944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Newheat 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LACTOSOL dairy plant </a:t>
            </a:r>
            <a:r>
              <a:rPr lang="en-GB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Verdun, France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51E3AE-CFB6-08BF-DBB8-B1F3604E9266}"/>
              </a:ext>
            </a:extLst>
          </p:cNvPr>
          <p:cNvSpPr txBox="1"/>
          <p:nvPr/>
        </p:nvSpPr>
        <p:spPr>
          <a:xfrm>
            <a:off x="8162897" y="2194708"/>
            <a:ext cx="4260459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ENGIE Spain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</a:t>
            </a:r>
            <a:r>
              <a:rPr lang="en-US" dirty="0">
                <a:solidFill>
                  <a:srgbClr val="333333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HEINEKEN</a:t>
            </a:r>
            <a:r>
              <a:rPr lang="en-US" b="1" dirty="0">
                <a:solidFill>
                  <a:srgbClr val="333333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brewery</a:t>
            </a:r>
          </a:p>
          <a:p>
            <a:pPr algn="ctr">
              <a:spcBef>
                <a:spcPts val="600"/>
              </a:spcBef>
            </a:pPr>
            <a:r>
              <a:rPr lang="en-US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Seville, Spain</a:t>
            </a:r>
            <a:endParaRPr lang="en-GB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01A645-F1BB-1E40-694F-D33A8F27B35E}"/>
              </a:ext>
            </a:extLst>
          </p:cNvPr>
          <p:cNvSpPr txBox="1"/>
          <p:nvPr/>
        </p:nvSpPr>
        <p:spPr>
          <a:xfrm>
            <a:off x="3932751" y="5958342"/>
            <a:ext cx="5539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1600"/>
              </a:spcBef>
              <a:spcAft>
                <a:spcPts val="600"/>
              </a:spcAft>
            </a:pPr>
            <a:r>
              <a:rPr lang="en-US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Neyer Brainworks l </a:t>
            </a:r>
            <a:r>
              <a:rPr lang="en-US" b="1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TWIGA Sun Fruits</a:t>
            </a:r>
            <a:r>
              <a:rPr lang="en-US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en-US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ood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rocessing </a:t>
            </a:r>
            <a:r>
              <a:rPr lang="en-US" i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Kangulumira, Uganda</a:t>
            </a:r>
          </a:p>
        </p:txBody>
      </p:sp>
      <p:pic>
        <p:nvPicPr>
          <p:cNvPr id="8" name="Picture 7" descr="A field of solar panels in a field&#10;&#10;Description automatically generated">
            <a:extLst>
              <a:ext uri="{FF2B5EF4-FFF2-40B4-BE49-F238E27FC236}">
                <a16:creationId xmlns:a16="http://schemas.microsoft.com/office/drawing/2014/main" id="{BE638C18-7565-10C9-921A-76D8EF07C85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5146" y="206461"/>
            <a:ext cx="3840480" cy="2039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 descr="A solar panels on a roof&#10;&#10;Description automatically generated">
            <a:extLst>
              <a:ext uri="{FF2B5EF4-FFF2-40B4-BE49-F238E27FC236}">
                <a16:creationId xmlns:a16="http://schemas.microsoft.com/office/drawing/2014/main" id="{B19B75F2-A07E-69E0-E1F3-1B7DB4F7FC30}"/>
              </a:ext>
            </a:extLst>
          </p:cNvPr>
          <p:cNvPicPr>
            <a:picLocks/>
          </p:cNvPicPr>
          <p:nvPr/>
        </p:nvPicPr>
        <p:blipFill>
          <a:blip r:embed="rId4"/>
          <a:srcRect l="1" t="12974" r="2040"/>
          <a:stretch/>
        </p:blipFill>
        <p:spPr>
          <a:xfrm>
            <a:off x="4175760" y="212461"/>
            <a:ext cx="3840480" cy="2085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 descr="Long shot of a large field&#10;&#10;Description automatically generated with medium confidence">
            <a:extLst>
              <a:ext uri="{FF2B5EF4-FFF2-40B4-BE49-F238E27FC236}">
                <a16:creationId xmlns:a16="http://schemas.microsoft.com/office/drawing/2014/main" id="{DABB66C6-7FC8-AB3A-FBDF-51FAF48D9F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6374" y="213432"/>
            <a:ext cx="3840480" cy="18639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7" descr="A building with a fence and grass&#10;&#10;Description automatically generated">
            <a:extLst>
              <a:ext uri="{FF2B5EF4-FFF2-40B4-BE49-F238E27FC236}">
                <a16:creationId xmlns:a16="http://schemas.microsoft.com/office/drawing/2014/main" id="{BDBF2C88-DF2D-BFBA-CA2F-3D7E10CCA2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8676" y="3596791"/>
            <a:ext cx="3566160" cy="2241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EDA167E-CA20-8154-BE4A-CDCA678E9A60}"/>
              </a:ext>
            </a:extLst>
          </p:cNvPr>
          <p:cNvSpPr txBox="1"/>
          <p:nvPr/>
        </p:nvSpPr>
        <p:spPr>
          <a:xfrm>
            <a:off x="-20364" y="5509287"/>
            <a:ext cx="40430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1600"/>
              </a:spcBef>
              <a:spcAft>
                <a:spcPts val="600"/>
              </a:spcAft>
            </a:pPr>
            <a:r>
              <a:rPr lang="en-US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SOLID </a:t>
            </a:r>
            <a:r>
              <a:rPr lang="en-US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BALL </a:t>
            </a:r>
            <a:r>
              <a:rPr lang="en-US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aluminum packaging </a:t>
            </a:r>
            <a:r>
              <a:rPr lang="en-US" i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California, USA</a:t>
            </a:r>
            <a:r>
              <a:rPr lang="en-US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2" name="Picture 21" descr="Solar panels on a field&#10;&#10;Description automatically generated">
            <a:extLst>
              <a:ext uri="{FF2B5EF4-FFF2-40B4-BE49-F238E27FC236}">
                <a16:creationId xmlns:a16="http://schemas.microsoft.com/office/drawing/2014/main" id="{A127B842-EF00-7EEF-63BD-4CB1CC8BFC8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8216"/>
          <a:stretch/>
        </p:blipFill>
        <p:spPr>
          <a:xfrm>
            <a:off x="122748" y="3324381"/>
            <a:ext cx="3840480" cy="2100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Sun 23">
            <a:extLst>
              <a:ext uri="{FF2B5EF4-FFF2-40B4-BE49-F238E27FC236}">
                <a16:creationId xmlns:a16="http://schemas.microsoft.com/office/drawing/2014/main" id="{76E65350-792D-BD4A-DB5F-D705B0CA6E5C}"/>
              </a:ext>
            </a:extLst>
          </p:cNvPr>
          <p:cNvSpPr/>
          <p:nvPr/>
        </p:nvSpPr>
        <p:spPr>
          <a:xfrm rot="831686">
            <a:off x="8503090" y="2932455"/>
            <a:ext cx="3566161" cy="3382963"/>
          </a:xfrm>
          <a:prstGeom prst="sun">
            <a:avLst>
              <a:gd name="adj" fmla="val 19492"/>
            </a:avLst>
          </a:prstGeom>
          <a:solidFill>
            <a:srgbClr val="EE2D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SHC AWARD SHORTLIST</a:t>
            </a:r>
            <a:endParaRPr lang="en-US" sz="2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863BD9-2785-E2D8-CC7E-6D628A7CA662}"/>
              </a:ext>
            </a:extLst>
          </p:cNvPr>
          <p:cNvSpPr txBox="1"/>
          <p:nvPr/>
        </p:nvSpPr>
        <p:spPr>
          <a:xfrm>
            <a:off x="-2162864" y="2021920"/>
            <a:ext cx="610849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600" b="1" dirty="0">
                <a:solidFill>
                  <a:schemeClr val="bg1"/>
                </a:solidFill>
                <a:effectLst/>
                <a:latin typeface="Helvetica" pitchFamily="2" charset="0"/>
                <a:ea typeface="Times New Roman" panose="02020603050405020304" pitchFamily="18" charset="0"/>
              </a:rPr>
              <a:t>Photo credit: </a:t>
            </a:r>
            <a:r>
              <a:rPr lang="en-US" sz="600" b="1" dirty="0" err="1">
                <a:solidFill>
                  <a:schemeClr val="bg1"/>
                </a:solidFill>
                <a:effectLst/>
                <a:latin typeface="Helvetica" pitchFamily="2" charset="0"/>
                <a:ea typeface="Times New Roman" panose="02020603050405020304" pitchFamily="18" charset="0"/>
              </a:rPr>
              <a:t>IMAGESinAIR</a:t>
            </a:r>
            <a:endParaRPr lang="en-US" sz="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9436328-B6C8-1FD4-B7AD-0288242DA3C4}"/>
              </a:ext>
            </a:extLst>
          </p:cNvPr>
          <p:cNvSpPr txBox="1"/>
          <p:nvPr/>
        </p:nvSpPr>
        <p:spPr>
          <a:xfrm>
            <a:off x="4430556" y="2086300"/>
            <a:ext cx="356616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600" b="1">
                <a:solidFill>
                  <a:schemeClr val="bg1"/>
                </a:solidFill>
                <a:effectLst/>
                <a:latin typeface="Helvetica" pitchFamily="2" charset="0"/>
                <a:ea typeface="Times New Roman" panose="02020603050405020304" pitchFamily="18" charset="0"/>
              </a:rPr>
              <a:t>Photo credit: Fraunhofer ISE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58DD06D-5F11-789A-39BA-4C7938B7EAB8}"/>
              </a:ext>
            </a:extLst>
          </p:cNvPr>
          <p:cNvSpPr txBox="1"/>
          <p:nvPr/>
        </p:nvSpPr>
        <p:spPr>
          <a:xfrm>
            <a:off x="366591" y="5226639"/>
            <a:ext cx="356616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600" b="1">
                <a:solidFill>
                  <a:schemeClr val="bg1"/>
                </a:solidFill>
                <a:effectLst/>
                <a:latin typeface="Helvetica" pitchFamily="2" charset="0"/>
                <a:ea typeface="Times New Roman" panose="02020603050405020304" pitchFamily="18" charset="0"/>
              </a:rPr>
              <a:t>Photo credit: SOLID</a:t>
            </a:r>
            <a:endParaRPr lang="en-US" sz="6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72ECDD1-C49A-B433-CB54-C25737001EF1}"/>
              </a:ext>
            </a:extLst>
          </p:cNvPr>
          <p:cNvSpPr txBox="1"/>
          <p:nvPr/>
        </p:nvSpPr>
        <p:spPr>
          <a:xfrm>
            <a:off x="6333932" y="1858883"/>
            <a:ext cx="5735319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600" b="1">
                <a:solidFill>
                  <a:schemeClr val="bg1"/>
                </a:solidFill>
                <a:effectLst/>
                <a:latin typeface="Helvetica" pitchFamily="2" charset="0"/>
                <a:ea typeface="Times New Roman" panose="02020603050405020304" pitchFamily="18" charset="0"/>
              </a:rPr>
              <a:t>Photo credit: AZTEQ/</a:t>
            </a:r>
            <a:r>
              <a:rPr lang="en-US" sz="600" b="1" err="1">
                <a:solidFill>
                  <a:schemeClr val="bg1"/>
                </a:solidFill>
                <a:effectLst/>
                <a:latin typeface="Helvetica" pitchFamily="2" charset="0"/>
                <a:ea typeface="Times New Roman" panose="02020603050405020304" pitchFamily="18" charset="0"/>
              </a:rPr>
              <a:t>Solarlite</a:t>
            </a:r>
            <a:r>
              <a:rPr lang="en-US" sz="600" b="1">
                <a:solidFill>
                  <a:schemeClr val="bg1"/>
                </a:solidFill>
                <a:effectLst/>
                <a:latin typeface="Helvetica" pitchFamily="2" charset="0"/>
                <a:ea typeface="Times New Roman" panose="02020603050405020304" pitchFamily="18" charset="0"/>
              </a:rPr>
              <a:t> - Engie</a:t>
            </a:r>
            <a:r>
              <a:rPr lang="en-US" sz="600" b="1" i="1">
                <a:solidFill>
                  <a:schemeClr val="bg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</a:t>
            </a:r>
            <a:endParaRPr lang="en-US" sz="6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F2FB6CC-9EAD-27B9-7CA8-3656BB92BFED}"/>
              </a:ext>
            </a:extLst>
          </p:cNvPr>
          <p:cNvSpPr txBox="1"/>
          <p:nvPr/>
        </p:nvSpPr>
        <p:spPr>
          <a:xfrm>
            <a:off x="4518675" y="5598285"/>
            <a:ext cx="3566161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600" b="1">
                <a:solidFill>
                  <a:schemeClr val="bg1"/>
                </a:solidFill>
                <a:effectLst/>
                <a:latin typeface="Helvetica" pitchFamily="2" charset="0"/>
                <a:ea typeface="Times New Roman" panose="02020603050405020304" pitchFamily="18" charset="0"/>
              </a:rPr>
              <a:t>Photo credit: Russel Pictures, Uganda</a:t>
            </a:r>
            <a:endParaRPr lang="en-US" sz="60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0253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550BE34-C2B8-49B8-8519-67A8CAD51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7457DD9-5A45-400A-AB4B-4B4EDECA2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4282C7-86F4-774A-9442-DB496D5D7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586822"/>
            <a:ext cx="3720126" cy="1645920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6000" kern="1200">
                <a:solidFill>
                  <a:srgbClr val="EE2D24"/>
                </a:solidFill>
                <a:latin typeface="+mj-lt"/>
                <a:ea typeface="+mj-ea"/>
                <a:cs typeface="+mj-cs"/>
              </a:rPr>
              <a:t>SHC Award Winner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1CF7D6-A660-431A-B0BB-140A0D555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70A85B-3810-4F95-97B0-CBF4CCDB3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DAF149-A6D8-3E4E-8A46-7362CDD0D395}"/>
              </a:ext>
            </a:extLst>
          </p:cNvPr>
          <p:cNvSpPr/>
          <p:nvPr/>
        </p:nvSpPr>
        <p:spPr>
          <a:xfrm>
            <a:off x="5351164" y="586822"/>
            <a:ext cx="6002636" cy="1867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i="1"/>
          </a:p>
          <a:p>
            <a:pPr defTabSz="914400">
              <a:lnSpc>
                <a:spcPct val="170000"/>
              </a:lnSpc>
            </a:pPr>
            <a:r>
              <a:rPr lang="en-US" sz="11100" b="1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Newheat</a:t>
            </a:r>
            <a:r>
              <a:rPr lang="en-US" sz="1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defTabSz="914400">
              <a:lnSpc>
                <a:spcPct val="170000"/>
              </a:lnSpc>
            </a:pPr>
            <a:r>
              <a:rPr lang="en-US" sz="1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LACTOSOL dairy plant</a:t>
            </a:r>
          </a:p>
          <a:p>
            <a:pPr defTabSz="914400">
              <a:lnSpc>
                <a:spcPct val="170000"/>
              </a:lnSpc>
            </a:pPr>
            <a:r>
              <a:rPr lang="en-US" sz="1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Verdun, France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A62898-82D8-8640-8453-399A1CAAC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83" y="2479379"/>
            <a:ext cx="11765112" cy="46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238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{044E4A99-2257-2940-BB4F-F31937BB6CE3}tf16401369</Template>
  <TotalTime>9312</TotalTime>
  <Words>602</Words>
  <Application>Microsoft Macintosh PowerPoint</Application>
  <PresentationFormat>Widescreen</PresentationFormat>
  <Paragraphs>69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Apple SD Gothic Neo Bold</vt:lpstr>
      <vt:lpstr>Aptos</vt:lpstr>
      <vt:lpstr>Arial</vt:lpstr>
      <vt:lpstr>Calibri</vt:lpstr>
      <vt:lpstr>Calibri Light</vt:lpstr>
      <vt:lpstr>Helvetica</vt:lpstr>
      <vt:lpstr>Open Sans</vt:lpstr>
      <vt:lpstr>Times New Roman</vt:lpstr>
      <vt:lpstr>Office Theme</vt:lpstr>
      <vt:lpstr>IEA SHC  Solar Award 2024   </vt:lpstr>
      <vt:lpstr>IEA SHC Solar Award</vt:lpstr>
      <vt:lpstr>Shortlisted Nominations</vt:lpstr>
      <vt:lpstr>PowerPoint Presentation</vt:lpstr>
      <vt:lpstr>SHC Award Winner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Pam Murphy</dc:creator>
  <cp:lastModifiedBy>Pam Murphy</cp:lastModifiedBy>
  <cp:revision>53</cp:revision>
  <dcterms:created xsi:type="dcterms:W3CDTF">2020-05-15T18:41:06Z</dcterms:created>
  <dcterms:modified xsi:type="dcterms:W3CDTF">2024-08-28T12:41:43Z</dcterms:modified>
</cp:coreProperties>
</file>